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9" r:id="rId10"/>
    <p:sldId id="268" r:id="rId11"/>
    <p:sldId id="270" r:id="rId12"/>
    <p:sldId id="271" r:id="rId13"/>
    <p:sldId id="272" r:id="rId14"/>
    <p:sldId id="273" r:id="rId15"/>
    <p:sldId id="274" r:id="rId16"/>
    <p:sldId id="262" r:id="rId17"/>
    <p:sldId id="263" r:id="rId18"/>
    <p:sldId id="264" r:id="rId19"/>
    <p:sldId id="265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C68B13D-21DF-4AA1-9CC1-99EACD511810}">
  <a:tblStyle styleId="{2C68B13D-21DF-4AA1-9CC1-99EACD51181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1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849144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4683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046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5970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59708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20537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74837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7798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64376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46931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95185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9228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30124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6339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8833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42921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2625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38234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7787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1925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3235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9347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8537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51269f5fb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51269f5fb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4073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4747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878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story.com/embed/21097602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NUCLEAR CHEMISTRY</a:t>
            </a:r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Half-Lives</a:t>
            </a:r>
            <a:endParaRPr/>
          </a:p>
        </p:txBody>
      </p:sp>
      <p:sp>
        <p:nvSpPr>
          <p:cNvPr id="179" name="Google Shape;179;p27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3820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 order to solve these problems a table like the one below is useful, </a:t>
            </a:r>
            <a:r>
              <a:rPr lang="en-US" sz="2000" b="1" i="0" u="none">
                <a:solidFill>
                  <a:srgbClr val="FFFF00"/>
                </a:solidFill>
              </a:rPr>
              <a:t>the first two columns are constant</a:t>
            </a:r>
            <a:r>
              <a:rPr lang="en-US" sz="20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, the </a:t>
            </a:r>
            <a:r>
              <a:rPr lang="en-US" sz="2000" b="0" i="0" u="sng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last two you fill in with the problem’s data.</a:t>
            </a:r>
            <a:endParaRPr u="sng"/>
          </a:p>
          <a:p>
            <a:pPr marL="34290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FFFF00"/>
                </a:solidFill>
              </a:rPr>
              <a:t>PRACTICE: </a:t>
            </a:r>
            <a:r>
              <a:rPr lang="en-US" sz="20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For instance, with  40 grams of an original sample of Radium -226 and we want to find out how much is left 8000 years.</a:t>
            </a: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80" name="Google Shape;180;p27"/>
          <p:cNvGraphicFramePr/>
          <p:nvPr/>
        </p:nvGraphicFramePr>
        <p:xfrm>
          <a:off x="762000" y="3048000"/>
          <a:ext cx="7924775" cy="3566120"/>
        </p:xfrm>
        <a:graphic>
          <a:graphicData uri="http://schemas.openxmlformats.org/drawingml/2006/table">
            <a:tbl>
              <a:tblPr>
                <a:noFill/>
                <a:tableStyleId>{2C68B13D-21DF-4AA1-9CC1-99EACD511810}</a:tableStyleId>
              </a:tblPr>
              <a:tblGrid>
                <a:gridCol w="2122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½ life period</a:t>
                      </a:r>
                      <a:endParaRPr/>
                    </a:p>
                  </a:txBody>
                  <a:tcPr marL="91450" marR="91450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% original remaining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Time Elapsed 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Amount left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/>
                    </a:p>
                  </a:txBody>
                  <a:tcPr marL="91450" marR="91450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50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12.5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6.25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3.125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Problem:</a:t>
            </a:r>
            <a:endParaRPr/>
          </a:p>
        </p:txBody>
      </p:sp>
      <p:sp>
        <p:nvSpPr>
          <p:cNvPr id="197" name="Google Shape;197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the fraction of I -131 remaining after 32.3 days 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Problem:</a:t>
            </a:r>
            <a:endParaRPr/>
          </a:p>
        </p:txBody>
      </p:sp>
      <p:sp>
        <p:nvSpPr>
          <p:cNvPr id="203" name="Google Shape;203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the original amount of a sample of Hydrogen – 3 if after 36.8years 2.0g are left 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Problem:</a:t>
            </a:r>
            <a:endParaRPr/>
          </a:p>
        </p:txBody>
      </p:sp>
      <p:sp>
        <p:nvSpPr>
          <p:cNvPr id="209" name="Google Shape;209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many ½ life periods have passed if a sample has decayed to 1/16 of its original amount?</a:t>
            </a:r>
            <a:r>
              <a:rPr lang="en-US" sz="3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Phosphorus-32 has a half-life of 14.3 days. How many grams of phosphorus-32 remain after 57.2 days if you start with 4.0 g of the isotope?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FF66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Problem:</a:t>
            </a:r>
            <a:endParaRPr/>
          </a:p>
        </p:txBody>
      </p:sp>
      <p:sp>
        <p:nvSpPr>
          <p:cNvPr id="221" name="Google Shape;221;p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the ½ life of a sample if after 40 years 25 grams of an original 400 gram sample is left 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/>
          <p:nvPr/>
        </p:nvSpPr>
        <p:spPr>
          <a:xfrm>
            <a:off x="6858000" y="3124200"/>
            <a:ext cx="2286000" cy="1676400"/>
          </a:xfrm>
          <a:prstGeom prst="irregularSeal2">
            <a:avLst/>
          </a:prstGeom>
          <a:solidFill>
            <a:schemeClr val="hlink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w="28575" cap="flat" cmpd="sng">
            <a:solidFill>
              <a:schemeClr val="hlink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Nuclear Fission</a:t>
            </a:r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8382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Arial"/>
              <a:buNone/>
            </a:pPr>
            <a:r>
              <a:rPr lang="en-US" sz="3000" b="1" i="0" u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Fission– Atomic Bomb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Arial"/>
              <a:buNone/>
            </a:pPr>
            <a:r>
              <a:rPr lang="en-US" sz="3000" b="0" i="0" u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	large nuclei break up</a:t>
            </a:r>
            <a:endParaRPr dirty="0"/>
          </a:p>
          <a:p>
            <a:pPr marL="342900" lvl="0">
              <a:spcBef>
                <a:spcPts val="600"/>
              </a:spcBef>
              <a:buClr>
                <a:srgbClr val="66FF66"/>
              </a:buClr>
              <a:buSzPts val="3000"/>
              <a:buNone/>
            </a:pPr>
            <a:r>
              <a:rPr lang="en-US" sz="3000" b="0" i="0" u="none" dirty="0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000" dirty="0">
                <a:solidFill>
                  <a:srgbClr val="66FF66"/>
                </a:solidFill>
                <a:hlinkClick r:id="rId3"/>
              </a:rPr>
              <a:t>https://www.history.com/embed/21097602#</a:t>
            </a:r>
            <a:r>
              <a:rPr lang="en-US" sz="2000" dirty="0">
                <a:solidFill>
                  <a:srgbClr val="66FF66"/>
                </a:solidFill>
              </a:rPr>
              <a:t>  </a:t>
            </a:r>
            <a:endParaRPr sz="2000" dirty="0"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000" b="1" i="0" u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235</a:t>
            </a:r>
            <a:r>
              <a:rPr lang="en-US" sz="3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    +  </a:t>
            </a:r>
            <a:r>
              <a:rPr lang="en-US" sz="3000" b="1" i="0" u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        </a:t>
            </a:r>
            <a:r>
              <a:rPr lang="en-US" sz="3000" b="1" i="0" u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139</a:t>
            </a:r>
            <a:r>
              <a:rPr lang="en-US" sz="3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  +</a:t>
            </a:r>
            <a:r>
              <a:rPr lang="en-US" sz="3000" b="1" i="0" u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94</a:t>
            </a:r>
            <a:r>
              <a:rPr lang="en-US" sz="3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 + 3 </a:t>
            </a:r>
            <a:r>
              <a:rPr lang="en-US" sz="3000" b="1" i="0" u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 +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en-US" sz="3000" b="1" i="0" u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92                0                   56              36                 0</a:t>
            </a:r>
            <a:endParaRPr sz="30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1524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1"/>
          <p:cNvSpPr/>
          <p:nvPr/>
        </p:nvSpPr>
        <p:spPr>
          <a:xfrm>
            <a:off x="7543800" y="2286000"/>
            <a:ext cx="1600200" cy="3124200"/>
          </a:xfrm>
          <a:prstGeom prst="irregularSeal2">
            <a:avLst/>
          </a:prstGeom>
          <a:solidFill>
            <a:srgbClr val="FF6699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Energy</a:t>
            </a:r>
            <a:endParaRPr/>
          </a:p>
        </p:txBody>
      </p:sp>
      <p:cxnSp>
        <p:nvCxnSpPr>
          <p:cNvPr id="137" name="Google Shape;137;p21"/>
          <p:cNvCxnSpPr/>
          <p:nvPr/>
        </p:nvCxnSpPr>
        <p:spPr>
          <a:xfrm>
            <a:off x="2971800" y="3886200"/>
            <a:ext cx="609600" cy="0"/>
          </a:xfrm>
          <a:prstGeom prst="straightConnector1">
            <a:avLst/>
          </a:prstGeom>
          <a:noFill/>
          <a:ln w="28575" cap="flat" cmpd="sng">
            <a:solidFill>
              <a:srgbClr val="FF6699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pic>
        <p:nvPicPr>
          <p:cNvPr id="138" name="Google Shape;138;p21" descr="in00420_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95600" y="4876800"/>
            <a:ext cx="2830512" cy="160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  <a:prstGeom prst="rect">
            <a:avLst/>
          </a:prstGeom>
          <a:noFill/>
          <a:ln w="38100" cap="flat" cmpd="sng">
            <a:solidFill>
              <a:schemeClr val="hlink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4000"/>
              <a:buFont typeface="Arial"/>
              <a:buNone/>
            </a:pPr>
            <a:r>
              <a:rPr lang="en-US" sz="4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Fission</a:t>
            </a:r>
            <a:endParaRPr/>
          </a:p>
        </p:txBody>
      </p:sp>
      <p:pic>
        <p:nvPicPr>
          <p:cNvPr id="144" name="Google Shape;144;p22" descr="Untitled-11 copy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533400"/>
            <a:ext cx="9144000" cy="632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/>
          <p:nvPr/>
        </p:nvSpPr>
        <p:spPr>
          <a:xfrm>
            <a:off x="6248400" y="2590800"/>
            <a:ext cx="2895600" cy="2209800"/>
          </a:xfrm>
          <a:prstGeom prst="irregularSeal2">
            <a:avLst/>
          </a:prstGeom>
          <a:solidFill>
            <a:srgbClr val="FF66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w="28575" cap="flat" cmpd="sng">
            <a:solidFill>
              <a:schemeClr val="hlink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rial"/>
              <a:buNone/>
            </a:pPr>
            <a:r>
              <a:rPr lang="en-US" sz="4000" b="1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Nuclear Fusion</a:t>
            </a:r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8382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Fusion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0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small nuclei combine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0" i="0" u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3000" b="1" i="0" u="none" baseline="30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    +     </a:t>
            </a:r>
            <a:r>
              <a:rPr lang="en-US" sz="3000" b="1" i="0" u="none" baseline="30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3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             </a:t>
            </a:r>
            <a:r>
              <a:rPr lang="en-US" sz="3000" b="1" i="0" u="none" baseline="30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US" sz="3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He    +  </a:t>
            </a:r>
            <a:r>
              <a:rPr lang="en-US" sz="3000" b="1" i="0" u="none" baseline="30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  +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3000" b="1" i="0" u="none" baseline="30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1                    1                        2                    0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1" i="0" u="none" baseline="300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	Occurs in the sun and other stars</a:t>
            </a:r>
            <a:endParaRPr/>
          </a:p>
        </p:txBody>
      </p:sp>
      <p:sp>
        <p:nvSpPr>
          <p:cNvPr id="152" name="Google Shape;152;p23"/>
          <p:cNvSpPr/>
          <p:nvPr/>
        </p:nvSpPr>
        <p:spPr>
          <a:xfrm>
            <a:off x="7391400" y="2362200"/>
            <a:ext cx="1524000" cy="3124200"/>
          </a:xfrm>
          <a:prstGeom prst="irregularSeal2">
            <a:avLst/>
          </a:prstGeom>
          <a:solidFill>
            <a:srgbClr val="FF9966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Energy</a:t>
            </a:r>
            <a:endParaRPr/>
          </a:p>
        </p:txBody>
      </p:sp>
      <p:cxnSp>
        <p:nvCxnSpPr>
          <p:cNvPr id="153" name="Google Shape;153;p23"/>
          <p:cNvCxnSpPr/>
          <p:nvPr/>
        </p:nvCxnSpPr>
        <p:spPr>
          <a:xfrm>
            <a:off x="3048000" y="3962400"/>
            <a:ext cx="990600" cy="0"/>
          </a:xfrm>
          <a:prstGeom prst="straightConnector1">
            <a:avLst/>
          </a:prstGeom>
          <a:noFill/>
          <a:ln w="28575" cap="flat" cmpd="sng">
            <a:solidFill>
              <a:srgbClr val="FF6699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/>
          <p:nvPr/>
        </p:nvSpPr>
        <p:spPr>
          <a:xfrm>
            <a:off x="6248400" y="2590800"/>
            <a:ext cx="2895600" cy="2209800"/>
          </a:xfrm>
          <a:prstGeom prst="irregularSeal2">
            <a:avLst/>
          </a:prstGeom>
          <a:solidFill>
            <a:srgbClr val="FF66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w="28575" cap="flat" cmpd="sng">
            <a:solidFill>
              <a:schemeClr val="hlink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Problems:</a:t>
            </a:r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8382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if each of the following are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rabicParenBoth"/>
            </a:pPr>
            <a:r>
              <a:rPr lang="en-US" sz="3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Fission	(2) fusion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lphaUcPeriod"/>
            </a:pPr>
            <a:r>
              <a:rPr lang="en-US" sz="3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Nucleus splits 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lphaUcPeriod"/>
            </a:pPr>
            <a:r>
              <a:rPr lang="en-US" sz="3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Large amounts of energy released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lphaUcPeriod"/>
            </a:pPr>
            <a:r>
              <a:rPr lang="en-US" sz="3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Small nuclei form larger nuclei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AutoNum type="alphaUcPeriod"/>
            </a:pPr>
            <a:r>
              <a:rPr lang="en-US" sz="3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Hydrogen nuclei react</a:t>
            </a:r>
            <a:endParaRPr/>
          </a:p>
          <a:p>
            <a:pPr marL="342900" lvl="0" indent="-1524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4"/>
          <p:cNvSpPr/>
          <p:nvPr/>
        </p:nvSpPr>
        <p:spPr>
          <a:xfrm>
            <a:off x="7391400" y="2362200"/>
            <a:ext cx="1524000" cy="3124200"/>
          </a:xfrm>
          <a:prstGeom prst="irregularSeal2">
            <a:avLst/>
          </a:prstGeom>
          <a:solidFill>
            <a:srgbClr val="FF9966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Energy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w="38100" cap="flat" cmpd="sng">
            <a:solidFill>
              <a:schemeClr val="hlink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Font typeface="Arial"/>
              <a:buNone/>
            </a:pPr>
            <a:r>
              <a:rPr lang="en-US" sz="4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Alpha decay</a:t>
            </a:r>
            <a:endParaRPr/>
          </a:p>
        </p:txBody>
      </p:sp>
      <p:pic>
        <p:nvPicPr>
          <p:cNvPr id="103" name="Google Shape;103;p1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47650" y="3276600"/>
            <a:ext cx="8763000" cy="1195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4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Nuclear Power Plants</a:t>
            </a:r>
            <a:endParaRPr/>
          </a:p>
        </p:txBody>
      </p:sp>
      <p:sp>
        <p:nvSpPr>
          <p:cNvPr id="227" name="Google Shape;227;p34"/>
          <p:cNvSpPr txBox="1">
            <a:spLocks noGrp="1"/>
          </p:cNvSpPr>
          <p:nvPr>
            <p:ph type="body" idx="1"/>
          </p:nvPr>
        </p:nvSpPr>
        <p:spPr>
          <a:xfrm>
            <a:off x="457200" y="9906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They have five main components: shielding, fuel, control rods, moderator, and coolant.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–"/>
            </a:pPr>
            <a:r>
              <a:rPr lang="en-US" sz="2800" b="1" i="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1. Shielding: Concrete and Steel:</a:t>
            </a:r>
            <a:r>
              <a:rPr lang="en-US" sz="28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radiation-absorbing material that is used to decrease exposure to radiation, especially gamma rays, from nuclear reactors.</a:t>
            </a:r>
            <a:endParaRPr/>
          </a:p>
          <a:p>
            <a:pPr marL="742950" lvl="1" indent="-1079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–"/>
            </a:pPr>
            <a:r>
              <a:rPr lang="en-US" sz="2800" b="1" i="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2. Fuel Rods - </a:t>
            </a:r>
            <a:r>
              <a:rPr lang="en-US" sz="2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Uranium-235 is typically used as the fission fuel.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5"/>
          <p:cNvSpPr txBox="1"/>
          <p:nvPr/>
        </p:nvSpPr>
        <p:spPr>
          <a:xfrm>
            <a:off x="0" y="1066800"/>
            <a:ext cx="9144000" cy="3935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3. Coolant: Water or Heavy Water - </a:t>
            </a: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coolant absorbs the energy as heat that is produced</a:t>
            </a:r>
            <a:endParaRPr/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1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4. Control rods: cadmium or boron: </a:t>
            </a:r>
            <a:r>
              <a:rPr lang="en-US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are neutron-absorbing rods that help control the reaction by limiting the number of free neutrons</a:t>
            </a:r>
            <a:endParaRPr/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5. Moderator: Graphite or beryllium:</a:t>
            </a: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is used to slow down the fast neutrons produced by fission.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Uses of Radioactivity</a:t>
            </a:r>
            <a:endParaRPr/>
          </a:p>
        </p:txBody>
      </p:sp>
      <p:sp>
        <p:nvSpPr>
          <p:cNvPr id="238" name="Google Shape;238;p36"/>
          <p:cNvSpPr txBox="1">
            <a:spLocks noGrp="1"/>
          </p:cNvSpPr>
          <p:nvPr>
            <p:ph type="body" idx="1"/>
          </p:nvPr>
        </p:nvSpPr>
        <p:spPr>
          <a:xfrm>
            <a:off x="152400" y="762000"/>
            <a:ext cx="89916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Radioactive dating</a:t>
            </a:r>
            <a:r>
              <a:rPr lang="en-US" sz="28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process by which the approximate age of an object is determined based on the amount of certain radioactive nuclides present.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CCCC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CCCC00"/>
                </a:solidFill>
                <a:latin typeface="Arial"/>
                <a:ea typeface="Arial"/>
                <a:cs typeface="Arial"/>
                <a:sym typeface="Arial"/>
              </a:rPr>
              <a:t>Carbon-14</a:t>
            </a:r>
            <a:r>
              <a:rPr lang="en-US" sz="2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is used to date organic things that were once alive.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CCCC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CCCC00"/>
                </a:solidFill>
                <a:latin typeface="Arial"/>
                <a:ea typeface="Arial"/>
                <a:cs typeface="Arial"/>
                <a:sym typeface="Arial"/>
              </a:rPr>
              <a:t>Uranium-238</a:t>
            </a:r>
            <a:r>
              <a:rPr lang="en-US" sz="2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is used to geologically date rocks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Radioactive Nuclides in Medicine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CCCC00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CCCC00"/>
                </a:solidFill>
                <a:latin typeface="Arial"/>
                <a:ea typeface="Arial"/>
                <a:cs typeface="Arial"/>
                <a:sym typeface="Arial"/>
              </a:rPr>
              <a:t>cobalt-60</a:t>
            </a:r>
            <a:r>
              <a:rPr lang="en-US" sz="2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In medicine, radioactive nuclides are used to destroy certain types of cancer cells. 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7"/>
          <p:cNvSpPr txBox="1">
            <a:spLocks noGrp="1"/>
          </p:cNvSpPr>
          <p:nvPr>
            <p:ph type="body" idx="4294967295"/>
          </p:nvPr>
        </p:nvSpPr>
        <p:spPr>
          <a:xfrm>
            <a:off x="0" y="228600"/>
            <a:ext cx="9144000" cy="6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Iodine-131 </a:t>
            </a: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used to detect and treat thyroid disorders</a:t>
            </a:r>
            <a:endParaRPr/>
          </a:p>
          <a:p>
            <a:pPr marL="342900" marR="0" lvl="0" indent="-1905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Tc-99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is given to patients with cancerous tumors.  It accumulates in the tumor and can be easily detected by a scan.</a:t>
            </a:r>
            <a:endParaRPr/>
          </a:p>
          <a:p>
            <a:pPr marL="342900" marR="0" lvl="0" indent="-1905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Radioisotopes used in the body must have a short half life so they are quickly eliminated from the body.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CC00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Radioactive Nuclides in Agriculture</a:t>
            </a:r>
            <a:endParaRPr sz="3200" b="0" i="0" u="none" strike="noStrike" cap="non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CCCC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CCCC00"/>
                </a:solidFill>
                <a:latin typeface="Arial"/>
                <a:ea typeface="Arial"/>
                <a:cs typeface="Arial"/>
                <a:sym typeface="Arial"/>
              </a:rPr>
              <a:t>Phosphorus-31</a:t>
            </a:r>
            <a:r>
              <a:rPr lang="en-US" sz="2400" b="0" i="0" u="none" strike="noStrike" cap="none">
                <a:solidFill>
                  <a:srgbClr val="CC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Radioactive tracers in fertilizers are used to determine the effectiveness of the fertilizer.</a:t>
            </a:r>
            <a:endParaRPr/>
          </a:p>
          <a:p>
            <a:pPr marL="342900" marR="0" lvl="0" indent="-1905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CCCC00"/>
              </a:buClr>
              <a:buSzPts val="2400"/>
              <a:buFont typeface="Arial"/>
              <a:buChar char="•"/>
            </a:pPr>
            <a:r>
              <a:rPr lang="en-US" sz="2400" b="1" i="0" u="none" strike="noStrike" cap="none">
                <a:solidFill>
                  <a:srgbClr val="CCCC00"/>
                </a:solidFill>
                <a:latin typeface="Arial"/>
                <a:ea typeface="Arial"/>
                <a:cs typeface="Arial"/>
                <a:sym typeface="Arial"/>
              </a:rPr>
              <a:t>Gamma radiation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from Co-60 is used to prolong the shelf life of food.  The gamma radiation kills bacteria.  This form of preservation is used on many spices and some meats.  </a:t>
            </a:r>
            <a:endParaRPr/>
          </a:p>
          <a:p>
            <a:pPr marL="342900" marR="0" lvl="0" indent="-1905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Cs-137 along with Co-60 are used to destroy Anthrax.</a:t>
            </a:r>
            <a:endParaRPr/>
          </a:p>
          <a:p>
            <a:pPr marL="342900" marR="0" lvl="0" indent="-1905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905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Radiation Risks</a:t>
            </a:r>
            <a:endParaRPr/>
          </a:p>
        </p:txBody>
      </p:sp>
      <p:sp>
        <p:nvSpPr>
          <p:cNvPr id="249" name="Google Shape;249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Biological Damage (possible gene mutations)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Long-Term Storage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Accidents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Pollution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Why is Sr-90 bad to ingest?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600"/>
                                        <p:tgtEl>
                                          <p:spTgt spid="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600"/>
                                        <p:tgtEl>
                                          <p:spTgt spid="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600"/>
                                        <p:tgtEl>
                                          <p:spTgt spid="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600"/>
                                        <p:tgtEl>
                                          <p:spTgt spid="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Important Points</a:t>
            </a:r>
            <a:endParaRPr/>
          </a:p>
        </p:txBody>
      </p:sp>
      <p:sp>
        <p:nvSpPr>
          <p:cNvPr id="255" name="Google Shape;255;p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Nuclear equations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Transmutations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Tables N and O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½ Lives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Risks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Tracers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Parts of a Nuclear Reactor and their functions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w="28575" cap="flat" cmpd="sng">
            <a:solidFill>
              <a:schemeClr val="hlink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Font typeface="Arial"/>
              <a:buNone/>
            </a:pPr>
            <a:r>
              <a:rPr lang="en-US" sz="4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Beta decay</a:t>
            </a:r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0" i="0" u="none" baseline="3000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lang="en-US" sz="3200" b="1" i="0" u="none" baseline="30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	234</a:t>
            </a:r>
            <a:r>
              <a:rPr lang="en-US" sz="32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  </a:t>
            </a:r>
            <a:r>
              <a:rPr lang="en-US" sz="3200" b="1" i="0" u="none">
                <a:solidFill>
                  <a:srgbClr val="FFFF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→</a:t>
            </a:r>
            <a:r>
              <a:rPr lang="en-US" sz="32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	</a:t>
            </a:r>
            <a:r>
              <a:rPr lang="en-US" sz="3200" b="1" i="0" u="none" baseline="30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234</a:t>
            </a:r>
            <a:r>
              <a:rPr lang="en-US" sz="32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    + </a:t>
            </a:r>
            <a:r>
              <a:rPr lang="en-US" sz="3200" b="1" i="0" u="none" baseline="3000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32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lang="en-US" sz="3200" b="1" i="0" u="none" baseline="30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	  90			  91                </a:t>
            </a:r>
            <a:r>
              <a:rPr lang="en-US" sz="3200" b="1" i="0" u="none" baseline="3000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−1</a:t>
            </a:r>
            <a:endParaRPr sz="3200" b="1" i="0" u="none">
              <a:solidFill>
                <a:srgbClr val="FF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Arial"/>
              <a:buNone/>
            </a:pPr>
            <a:r>
              <a:rPr lang="en-US" sz="3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					</a:t>
            </a:r>
            <a:r>
              <a:rPr lang="en-US" sz="3000" b="0" i="1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beta particle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Problems:</a:t>
            </a:r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Write the nuclear equation for the natural decay of Co-60.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 w="28575" cap="flat" cmpd="sng">
            <a:solidFill>
              <a:schemeClr val="hlink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Font typeface="Arial"/>
              <a:buNone/>
            </a:pPr>
            <a:r>
              <a:rPr lang="en-US" sz="40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Producing Radioactive Isotopes</a:t>
            </a:r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8382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1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Bombardment of atoms produces radioisotopes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		  = 60    				= 60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1" i="0" u="none" baseline="30000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59</a:t>
            </a:r>
            <a:r>
              <a:rPr lang="en-US" sz="2800" b="1" i="0" u="none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Co     +  </a:t>
            </a:r>
            <a:r>
              <a:rPr lang="en-US" sz="2800" b="1" i="0" u="none" baseline="30000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2800" b="1" i="0" u="none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n 	    🡪     	</a:t>
            </a:r>
            <a:r>
              <a:rPr lang="en-US" sz="2800" b="1" i="0" u="none" baseline="30000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56</a:t>
            </a:r>
            <a:r>
              <a:rPr lang="en-US" sz="2800" b="1" i="0" u="none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Mn   +    </a:t>
            </a:r>
            <a:r>
              <a:rPr lang="en-US" sz="2800" b="1" i="0" u="none" baseline="30000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US" sz="2800" b="1" i="0" u="none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2800" b="1" i="0" u="none" baseline="30000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e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66FF66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2800" b="1" i="0" u="none" baseline="30000">
                <a:solidFill>
                  <a:srgbClr val="66FF66"/>
                </a:solidFill>
                <a:latin typeface="Arial"/>
                <a:ea typeface="Arial"/>
                <a:cs typeface="Arial"/>
                <a:sym typeface="Arial"/>
              </a:rPr>
              <a:t>27                      0          		25                      2   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     </a:t>
            </a:r>
            <a:r>
              <a:rPr lang="en-US" sz="2400" b="1" i="1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= 27					= 27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2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cobalt     neutron            manganese    alpha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  atom			       radioisotope   particle</a:t>
            </a:r>
            <a:r>
              <a:rPr lang="en-US" sz="2400" b="1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cxnSp>
        <p:nvCxnSpPr>
          <p:cNvPr id="122" name="Google Shape;122;p19"/>
          <p:cNvCxnSpPr/>
          <p:nvPr/>
        </p:nvCxnSpPr>
        <p:spPr>
          <a:xfrm>
            <a:off x="3581400" y="3962400"/>
            <a:ext cx="1219200" cy="0"/>
          </a:xfrm>
          <a:prstGeom prst="straightConnector1">
            <a:avLst/>
          </a:prstGeom>
          <a:noFill/>
          <a:ln w="38100" cap="flat" cmpd="sng">
            <a:solidFill>
              <a:schemeClr val="hlink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Problems:</a:t>
            </a:r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Write the nuclear equation for the bombardment of Calcium – 40 with a positron, forcing the emission of an alpha particle as one of the products.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 txBox="1">
            <a:spLocks noGrp="1"/>
          </p:cNvSpPr>
          <p:nvPr>
            <p:ph type="title"/>
          </p:nvPr>
        </p:nvSpPr>
        <p:spPr>
          <a:xfrm>
            <a:off x="457200" y="411413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/>
              <a:t>Half-Life of a Radioisotope </a:t>
            </a:r>
            <a:endParaRPr sz="5000" b="1"/>
          </a:p>
        </p:txBody>
      </p:sp>
      <p:sp>
        <p:nvSpPr>
          <p:cNvPr id="167" name="Google Shape;167;p25"/>
          <p:cNvSpPr txBox="1"/>
          <p:nvPr/>
        </p:nvSpPr>
        <p:spPr>
          <a:xfrm>
            <a:off x="859700" y="1554425"/>
            <a:ext cx="7151100" cy="48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-"/>
            </a:pPr>
            <a:r>
              <a:rPr lang="en-US" sz="3000" b="1">
                <a:solidFill>
                  <a:schemeClr val="dk1"/>
                </a:solidFill>
              </a:rPr>
              <a:t>the time required for half the mass of a sample of atoms of a radioactive nuclide to decay</a:t>
            </a:r>
            <a:endParaRPr sz="3000" b="1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1">
              <a:solidFill>
                <a:schemeClr val="dk1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-"/>
            </a:pPr>
            <a:r>
              <a:rPr lang="en-US" sz="3000" b="1">
                <a:solidFill>
                  <a:schemeClr val="dk1"/>
                </a:solidFill>
              </a:rPr>
              <a:t>USEFUL HALF-LIVES CAN BE FOUND ON TABLE N**</a:t>
            </a:r>
            <a:endParaRPr sz="30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1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FFFF00"/>
                </a:solidFill>
              </a:rPr>
              <a:t># of half lives occurred = T/t</a:t>
            </a:r>
            <a:r>
              <a:rPr lang="en-US" sz="3000" b="1">
                <a:solidFill>
                  <a:schemeClr val="dk1"/>
                </a:solidFill>
              </a:rPr>
              <a:t> </a:t>
            </a:r>
            <a:endParaRPr sz="30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chemeClr val="dk1"/>
                </a:solidFill>
              </a:rPr>
              <a:t>		Where T= total time</a:t>
            </a:r>
            <a:endParaRPr sz="30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chemeClr val="dk1"/>
                </a:solidFill>
              </a:rPr>
              <a:t>					t= half life</a:t>
            </a:r>
            <a:endParaRPr sz="30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rPr>
              <a:t>Examples of ½ Lives</a:t>
            </a:r>
            <a:endParaRPr/>
          </a:p>
        </p:txBody>
      </p:sp>
      <p:graphicFrame>
        <p:nvGraphicFramePr>
          <p:cNvPr id="173" name="Google Shape;173;p26"/>
          <p:cNvGraphicFramePr/>
          <p:nvPr/>
        </p:nvGraphicFramePr>
        <p:xfrm>
          <a:off x="457200" y="1600200"/>
          <a:ext cx="8229600" cy="4529125"/>
        </p:xfrm>
        <a:graphic>
          <a:graphicData uri="http://schemas.openxmlformats.org/drawingml/2006/table">
            <a:tbl>
              <a:tblPr>
                <a:noFill/>
                <a:tableStyleId>{2C68B13D-21DF-4AA1-9CC1-99EACD511810}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Francium – 220</a:t>
                      </a:r>
                      <a:endParaRPr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27.5 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 – 53</a:t>
                      </a:r>
                      <a:endParaRPr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8.51 min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 baseline="30000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42</a:t>
                      </a: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</a:t>
                      </a:r>
                      <a:endParaRPr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12.4 h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 baseline="30000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131</a:t>
                      </a: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8.07 d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Strontium – 90</a:t>
                      </a:r>
                      <a:endParaRPr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28.1 y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 – 238</a:t>
                      </a:r>
                      <a:endParaRPr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99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4.51 x 10</a:t>
                      </a:r>
                      <a:r>
                        <a:rPr lang="en-US" sz="2800" b="0" i="0" u="none" strike="noStrike" cap="none" baseline="30000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r>
                        <a:rPr lang="en-US" sz="2800" b="0" i="0" u="none" strike="noStrike" cap="none">
                          <a:solidFill>
                            <a:srgbClr val="CC00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y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3999" cy="1348868"/>
          </a:xfrm>
          <a:prstGeom prst="rect">
            <a:avLst/>
          </a:prstGeom>
          <a:solidFill>
            <a:srgbClr val="00FF00"/>
          </a:solidFill>
          <a:ln w="38100" cap="flat" cmpd="sng">
            <a:solidFill>
              <a:schemeClr val="hlink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4000"/>
              <a:buFont typeface="Arial"/>
              <a:buNone/>
            </a:pPr>
            <a:r>
              <a:rPr lang="en-US" sz="4000" b="1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Half-Life of a Radioisotope</a:t>
            </a:r>
            <a:endParaRPr/>
          </a:p>
        </p:txBody>
      </p:sp>
      <p:sp>
        <p:nvSpPr>
          <p:cNvPr id="186" name="Google Shape;186;p28"/>
          <p:cNvSpPr txBox="1">
            <a:spLocks noGrp="1"/>
          </p:cNvSpPr>
          <p:nvPr>
            <p:ph type="body" idx="1"/>
          </p:nvPr>
        </p:nvSpPr>
        <p:spPr>
          <a:xfrm>
            <a:off x="0" y="1330618"/>
            <a:ext cx="9144000" cy="5527381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endParaRPr sz="28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 dirty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					decay curve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i="0" u="none" dirty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 		   																																																																								    8 g	  	4 g  	      2 g         1 g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dirty="0">
                <a:solidFill>
                  <a:srgbClr val="FF0066"/>
                </a:solidFill>
              </a:rPr>
              <a:t>		    1/1		½	      ¼		   1/8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Arial"/>
              <a:buNone/>
            </a:pPr>
            <a:r>
              <a:rPr lang="en-US" sz="2800" b="1" dirty="0">
                <a:solidFill>
                  <a:srgbClr val="FF0066"/>
                </a:solidFill>
              </a:rPr>
              <a:t>		</a:t>
            </a:r>
            <a:endParaRPr sz="2800" b="1" i="0" u="none" dirty="0">
              <a:solidFill>
                <a:srgbClr val="FF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dirty="0">
              <a:solidFill>
                <a:srgbClr val="FF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dirty="0">
              <a:solidFill>
                <a:srgbClr val="FF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dirty="0">
              <a:solidFill>
                <a:srgbClr val="FF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dirty="0">
              <a:solidFill>
                <a:srgbClr val="FF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8"/>
          <p:cNvSpPr txBox="1"/>
          <p:nvPr/>
        </p:nvSpPr>
        <p:spPr>
          <a:xfrm>
            <a:off x="1304327" y="3072841"/>
            <a:ext cx="1066800" cy="27432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initial</a:t>
            </a:r>
            <a:endParaRPr/>
          </a:p>
        </p:txBody>
      </p:sp>
      <p:sp>
        <p:nvSpPr>
          <p:cNvPr id="188" name="Google Shape;188;p28"/>
          <p:cNvSpPr txBox="1"/>
          <p:nvPr/>
        </p:nvSpPr>
        <p:spPr>
          <a:xfrm>
            <a:off x="2626583" y="4368241"/>
            <a:ext cx="1066800" cy="14478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half-life</a:t>
            </a:r>
            <a:endParaRPr dirty="0"/>
          </a:p>
        </p:txBody>
      </p:sp>
      <p:sp>
        <p:nvSpPr>
          <p:cNvPr id="189" name="Google Shape;189;p28"/>
          <p:cNvSpPr txBox="1"/>
          <p:nvPr/>
        </p:nvSpPr>
        <p:spPr>
          <a:xfrm>
            <a:off x="4114800" y="5029200"/>
            <a:ext cx="1066800" cy="7620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90" name="Google Shape;190;p28"/>
          <p:cNvSpPr txBox="1"/>
          <p:nvPr/>
        </p:nvSpPr>
        <p:spPr>
          <a:xfrm>
            <a:off x="5562600" y="5334000"/>
            <a:ext cx="1066800" cy="4572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382050" y="3058245"/>
            <a:ext cx="4404384" cy="2325436"/>
          </a:xfrm>
          <a:custGeom>
            <a:avLst/>
            <a:gdLst>
              <a:gd name="connsiteX0" fmla="*/ 0 w 4404384"/>
              <a:gd name="connsiteY0" fmla="*/ 0 h 2325436"/>
              <a:gd name="connsiteX1" fmla="*/ 1290918 w 4404384"/>
              <a:gd name="connsiteY1" fmla="*/ 1298602 h 2325436"/>
              <a:gd name="connsiteX2" fmla="*/ 2812357 w 4404384"/>
              <a:gd name="connsiteY2" fmla="*/ 1982481 h 2325436"/>
              <a:gd name="connsiteX3" fmla="*/ 4264639 w 4404384"/>
              <a:gd name="connsiteY3" fmla="*/ 2297526 h 2325436"/>
              <a:gd name="connsiteX4" fmla="*/ 4264639 w 4404384"/>
              <a:gd name="connsiteY4" fmla="*/ 2289842 h 2325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4384" h="2325436">
                <a:moveTo>
                  <a:pt x="0" y="0"/>
                </a:moveTo>
                <a:cubicBezTo>
                  <a:pt x="411096" y="484094"/>
                  <a:pt x="822192" y="968189"/>
                  <a:pt x="1290918" y="1298602"/>
                </a:cubicBezTo>
                <a:cubicBezTo>
                  <a:pt x="1759644" y="1629015"/>
                  <a:pt x="2316737" y="1815994"/>
                  <a:pt x="2812357" y="1982481"/>
                </a:cubicBezTo>
                <a:cubicBezTo>
                  <a:pt x="3307977" y="2148968"/>
                  <a:pt x="4022592" y="2246299"/>
                  <a:pt x="4264639" y="2297526"/>
                </a:cubicBezTo>
                <a:cubicBezTo>
                  <a:pt x="4506686" y="2348753"/>
                  <a:pt x="4385662" y="2319297"/>
                  <a:pt x="4264639" y="228984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97741" y="6055018"/>
            <a:ext cx="528842" cy="15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585958" y="6062702"/>
            <a:ext cx="528842" cy="15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74175" y="6062702"/>
            <a:ext cx="528842" cy="15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701</Words>
  <Application>Microsoft Office PowerPoint</Application>
  <PresentationFormat>On-screen Show (4:3)</PresentationFormat>
  <Paragraphs>154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Noto Sans Symbols</vt:lpstr>
      <vt:lpstr>Default Design</vt:lpstr>
      <vt:lpstr>NUCLEAR CHEMISTRY</vt:lpstr>
      <vt:lpstr>Alpha decay</vt:lpstr>
      <vt:lpstr>Beta decay</vt:lpstr>
      <vt:lpstr>Problems:</vt:lpstr>
      <vt:lpstr>Producing Radioactive Isotopes</vt:lpstr>
      <vt:lpstr>Problems:</vt:lpstr>
      <vt:lpstr>Half-Life of a Radioisotope </vt:lpstr>
      <vt:lpstr>Examples of ½ Lives</vt:lpstr>
      <vt:lpstr>Half-Life of a Radioisotope</vt:lpstr>
      <vt:lpstr>Half-Lives</vt:lpstr>
      <vt:lpstr>Problem:</vt:lpstr>
      <vt:lpstr>Problem:</vt:lpstr>
      <vt:lpstr>Problem:</vt:lpstr>
      <vt:lpstr>PowerPoint Presentation</vt:lpstr>
      <vt:lpstr>Problem:</vt:lpstr>
      <vt:lpstr>Nuclear Fission</vt:lpstr>
      <vt:lpstr>Fission</vt:lpstr>
      <vt:lpstr>Nuclear Fusion</vt:lpstr>
      <vt:lpstr>Problems:</vt:lpstr>
      <vt:lpstr>Nuclear Power Plants</vt:lpstr>
      <vt:lpstr>PowerPoint Presentation</vt:lpstr>
      <vt:lpstr>Uses of Radioactivity</vt:lpstr>
      <vt:lpstr>PowerPoint Presentation</vt:lpstr>
      <vt:lpstr>Radiation Risks</vt:lpstr>
      <vt:lpstr>Important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CHEMISTRY</dc:title>
  <dc:creator>James Cancellari</dc:creator>
  <cp:lastModifiedBy>James Cancellari</cp:lastModifiedBy>
  <cp:revision>8</cp:revision>
  <dcterms:modified xsi:type="dcterms:W3CDTF">2020-03-16T13:38:10Z</dcterms:modified>
</cp:coreProperties>
</file>